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MiSans" charset="-122" pitchFamily="34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/Relationships>
</file>

<file path=ppt/media/>
</file>

<file path=ppt/media/image-1-1.jpg>
</file>

<file path=ppt/media/image-10-1.jpg>
</file>

<file path=ppt/media/image-2-1.jpg>
</file>

<file path=ppt/media/image-4-1.jpg>
</file>

<file path=ppt/media/image-5-1.jpg>
</file>

<file path=ppt/media/image-6-2.png>
</file>

<file path=ppt/media/image-6-3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image" Target="../media/image-6-2.png"/><Relationship Id="rId3" Type="http://schemas.openxmlformats.org/officeDocument/2006/relationships/image" Target="../media/image-6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4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PhD Roadmap: OBIX+HDIS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5207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OBINexus Nnamdi Michael Okpala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04/10/2025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732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1500" b="1" spc="300" kern="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Methodology Overview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1: Foundations (£31k)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2: Integration (£41k)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Years 3-4: Scale (£620k)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&amp; Evaluation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98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Computing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108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Evolution Meets Dignity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91667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6" name="Shape 3"/>
          <p:cNvSpPr/>
          <p:nvPr/>
        </p:nvSpPr>
        <p:spPr>
          <a:xfrm>
            <a:off x="1871067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96351"/>
                </a:moveTo>
                <a:lnTo>
                  <a:pt x="215205" y="77778"/>
                </a:lnTo>
                <a:cubicBezTo>
                  <a:pt x="192881" y="46881"/>
                  <a:pt x="157073" y="28575"/>
                  <a:pt x="118854" y="28575"/>
                </a:cubicBezTo>
                <a:cubicBezTo>
                  <a:pt x="53221" y="28575"/>
                  <a:pt x="0" y="81796"/>
                  <a:pt x="0" y="147429"/>
                </a:cubicBezTo>
                <a:lnTo>
                  <a:pt x="0" y="149751"/>
                </a:lnTo>
                <a:cubicBezTo>
                  <a:pt x="0" y="170825"/>
                  <a:pt x="5536" y="192613"/>
                  <a:pt x="14823" y="214313"/>
                </a:cubicBezTo>
                <a:lnTo>
                  <a:pt x="109478" y="214313"/>
                </a:lnTo>
                <a:cubicBezTo>
                  <a:pt x="112335" y="214313"/>
                  <a:pt x="114925" y="212616"/>
                  <a:pt x="116086" y="209937"/>
                </a:cubicBezTo>
                <a:lnTo>
                  <a:pt x="144482" y="141803"/>
                </a:lnTo>
                <a:cubicBezTo>
                  <a:pt x="147786" y="133945"/>
                  <a:pt x="155466" y="128766"/>
                  <a:pt x="163949" y="128588"/>
                </a:cubicBezTo>
                <a:cubicBezTo>
                  <a:pt x="172432" y="128409"/>
                  <a:pt x="180290" y="133410"/>
                  <a:pt x="183773" y="141178"/>
                </a:cubicBezTo>
                <a:lnTo>
                  <a:pt x="229582" y="242888"/>
                </a:lnTo>
                <a:lnTo>
                  <a:pt x="266551" y="168950"/>
                </a:lnTo>
                <a:cubicBezTo>
                  <a:pt x="270212" y="161717"/>
                  <a:pt x="277624" y="157073"/>
                  <a:pt x="285750" y="157073"/>
                </a:cubicBezTo>
                <a:cubicBezTo>
                  <a:pt x="293876" y="157073"/>
                  <a:pt x="301288" y="161627"/>
                  <a:pt x="304949" y="168950"/>
                </a:cubicBezTo>
                <a:lnTo>
                  <a:pt x="325666" y="210294"/>
                </a:lnTo>
                <a:cubicBezTo>
                  <a:pt x="326916" y="212705"/>
                  <a:pt x="329327" y="214223"/>
                  <a:pt x="332095" y="214223"/>
                </a:cubicBezTo>
                <a:lnTo>
                  <a:pt x="442466" y="214223"/>
                </a:lnTo>
                <a:cubicBezTo>
                  <a:pt x="451842" y="192524"/>
                  <a:pt x="457289" y="170736"/>
                  <a:pt x="457289" y="149662"/>
                </a:cubicBezTo>
                <a:lnTo>
                  <a:pt x="457289" y="147340"/>
                </a:lnTo>
                <a:cubicBezTo>
                  <a:pt x="457200" y="81796"/>
                  <a:pt x="403979" y="28575"/>
                  <a:pt x="338346" y="28575"/>
                </a:cubicBezTo>
                <a:cubicBezTo>
                  <a:pt x="300216" y="28575"/>
                  <a:pt x="264319" y="46881"/>
                  <a:pt x="241995" y="77778"/>
                </a:cubicBezTo>
                <a:lnTo>
                  <a:pt x="228600" y="96262"/>
                </a:lnTo>
                <a:close/>
                <a:moveTo>
                  <a:pt x="419338" y="257175"/>
                </a:moveTo>
                <a:lnTo>
                  <a:pt x="332006" y="257175"/>
                </a:lnTo>
                <a:cubicBezTo>
                  <a:pt x="313075" y="257175"/>
                  <a:pt x="295751" y="246459"/>
                  <a:pt x="287268" y="229493"/>
                </a:cubicBezTo>
                <a:lnTo>
                  <a:pt x="285750" y="226457"/>
                </a:lnTo>
                <a:lnTo>
                  <a:pt x="247799" y="302449"/>
                </a:lnTo>
                <a:cubicBezTo>
                  <a:pt x="244138" y="309860"/>
                  <a:pt x="236458" y="314504"/>
                  <a:pt x="228154" y="314325"/>
                </a:cubicBezTo>
                <a:cubicBezTo>
                  <a:pt x="219849" y="314146"/>
                  <a:pt x="212437" y="309235"/>
                  <a:pt x="209044" y="301734"/>
                </a:cubicBezTo>
                <a:lnTo>
                  <a:pt x="165021" y="203954"/>
                </a:lnTo>
                <a:lnTo>
                  <a:pt x="155644" y="226457"/>
                </a:lnTo>
                <a:cubicBezTo>
                  <a:pt x="147876" y="245120"/>
                  <a:pt x="129659" y="257264"/>
                  <a:pt x="109478" y="257264"/>
                </a:cubicBezTo>
                <a:lnTo>
                  <a:pt x="37862" y="257264"/>
                </a:lnTo>
                <a:cubicBezTo>
                  <a:pt x="80010" y="323165"/>
                  <a:pt x="147697" y="383798"/>
                  <a:pt x="190024" y="416123"/>
                </a:cubicBezTo>
                <a:cubicBezTo>
                  <a:pt x="201097" y="424517"/>
                  <a:pt x="214670" y="428714"/>
                  <a:pt x="228511" y="428714"/>
                </a:cubicBezTo>
                <a:cubicBezTo>
                  <a:pt x="242352" y="428714"/>
                  <a:pt x="256014" y="424607"/>
                  <a:pt x="266998" y="416123"/>
                </a:cubicBezTo>
                <a:cubicBezTo>
                  <a:pt x="309503" y="383709"/>
                  <a:pt x="377190" y="323076"/>
                  <a:pt x="419338" y="2571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544439" y="4038600"/>
            <a:ext cx="110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framework enforcing dignity-first design.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87901" y="3276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10" name="Shape 7"/>
          <p:cNvSpPr/>
          <p:nvPr/>
        </p:nvSpPr>
        <p:spPr>
          <a:xfrm>
            <a:off x="5924451" y="35560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314325" y="0"/>
                </a:moveTo>
                <a:cubicBezTo>
                  <a:pt x="330131" y="0"/>
                  <a:pt x="342900" y="12769"/>
                  <a:pt x="342900" y="28575"/>
                </a:cubicBezTo>
                <a:cubicBezTo>
                  <a:pt x="342900" y="80189"/>
                  <a:pt x="321112" y="122158"/>
                  <a:pt x="291644" y="157609"/>
                </a:cubicBezTo>
                <a:cubicBezTo>
                  <a:pt x="270123" y="183416"/>
                  <a:pt x="243602" y="206812"/>
                  <a:pt x="216991" y="228600"/>
                </a:cubicBezTo>
                <a:cubicBezTo>
                  <a:pt x="243602" y="250478"/>
                  <a:pt x="270123" y="273784"/>
                  <a:pt x="291644" y="299591"/>
                </a:cubicBezTo>
                <a:cubicBezTo>
                  <a:pt x="321112" y="334953"/>
                  <a:pt x="342900" y="377011"/>
                  <a:pt x="342900" y="428625"/>
                </a:cubicBezTo>
                <a:cubicBezTo>
                  <a:pt x="342900" y="444431"/>
                  <a:pt x="330131" y="457200"/>
                  <a:pt x="314325" y="457200"/>
                </a:cubicBezTo>
                <a:cubicBezTo>
                  <a:pt x="298519" y="457200"/>
                  <a:pt x="285750" y="444431"/>
                  <a:pt x="285750" y="428625"/>
                </a:cubicBezTo>
                <a:lnTo>
                  <a:pt x="57150" y="428625"/>
                </a:lnTo>
                <a:cubicBezTo>
                  <a:pt x="57150" y="444431"/>
                  <a:pt x="44381" y="457200"/>
                  <a:pt x="28575" y="457200"/>
                </a:cubicBezTo>
                <a:cubicBezTo>
                  <a:pt x="12769" y="457200"/>
                  <a:pt x="0" y="444431"/>
                  <a:pt x="0" y="428625"/>
                </a:cubicBezTo>
                <a:cubicBezTo>
                  <a:pt x="0" y="377011"/>
                  <a:pt x="21788" y="335042"/>
                  <a:pt x="51256" y="299591"/>
                </a:cubicBezTo>
                <a:cubicBezTo>
                  <a:pt x="72777" y="273784"/>
                  <a:pt x="99298" y="250478"/>
                  <a:pt x="125909" y="228600"/>
                </a:cubicBezTo>
                <a:cubicBezTo>
                  <a:pt x="99298" y="206722"/>
                  <a:pt x="72777" y="183416"/>
                  <a:pt x="51256" y="157609"/>
                </a:cubicBezTo>
                <a:cubicBezTo>
                  <a:pt x="21788" y="122158"/>
                  <a:pt x="0" y="80189"/>
                  <a:pt x="0" y="28575"/>
                </a:cubicBezTo>
                <a:cubicBezTo>
                  <a:pt x="0" y="12769"/>
                  <a:pt x="12769" y="0"/>
                  <a:pt x="28575" y="0"/>
                </a:cubicBezTo>
                <a:cubicBezTo>
                  <a:pt x="44381" y="0"/>
                  <a:pt x="57150" y="12769"/>
                  <a:pt x="57150" y="28575"/>
                </a:cubicBezTo>
                <a:lnTo>
                  <a:pt x="285750" y="28575"/>
                </a:lnTo>
                <a:cubicBezTo>
                  <a:pt x="285750" y="12769"/>
                  <a:pt x="298519" y="0"/>
                  <a:pt x="314325" y="0"/>
                </a:cubicBezTo>
                <a:close/>
                <a:moveTo>
                  <a:pt x="253157" y="342900"/>
                </a:moveTo>
                <a:lnTo>
                  <a:pt x="89833" y="342900"/>
                </a:lnTo>
                <a:cubicBezTo>
                  <a:pt x="82510" y="352276"/>
                  <a:pt x="76349" y="361742"/>
                  <a:pt x="71438" y="371475"/>
                </a:cubicBezTo>
                <a:lnTo>
                  <a:pt x="271641" y="371475"/>
                </a:lnTo>
                <a:cubicBezTo>
                  <a:pt x="266640" y="361742"/>
                  <a:pt x="260479" y="352276"/>
                  <a:pt x="253246" y="342900"/>
                </a:cubicBezTo>
                <a:close/>
                <a:moveTo>
                  <a:pt x="212527" y="300038"/>
                </a:moveTo>
                <a:cubicBezTo>
                  <a:pt x="199757" y="288429"/>
                  <a:pt x="185916" y="276999"/>
                  <a:pt x="171450" y="265212"/>
                </a:cubicBezTo>
                <a:cubicBezTo>
                  <a:pt x="156984" y="276910"/>
                  <a:pt x="143143" y="288429"/>
                  <a:pt x="130373" y="300038"/>
                </a:cubicBezTo>
                <a:lnTo>
                  <a:pt x="212527" y="300038"/>
                </a:lnTo>
                <a:close/>
                <a:moveTo>
                  <a:pt x="89743" y="114300"/>
                </a:moveTo>
                <a:lnTo>
                  <a:pt x="253067" y="114300"/>
                </a:lnTo>
                <a:cubicBezTo>
                  <a:pt x="260390" y="104924"/>
                  <a:pt x="266551" y="95458"/>
                  <a:pt x="271463" y="85725"/>
                </a:cubicBezTo>
                <a:lnTo>
                  <a:pt x="71348" y="85725"/>
                </a:lnTo>
                <a:cubicBezTo>
                  <a:pt x="76349" y="95458"/>
                  <a:pt x="82510" y="104924"/>
                  <a:pt x="89743" y="114300"/>
                </a:cubicBezTo>
                <a:close/>
                <a:moveTo>
                  <a:pt x="130373" y="157163"/>
                </a:moveTo>
                <a:cubicBezTo>
                  <a:pt x="143143" y="168771"/>
                  <a:pt x="156984" y="180201"/>
                  <a:pt x="171450" y="191988"/>
                </a:cubicBezTo>
                <a:cubicBezTo>
                  <a:pt x="185916" y="180290"/>
                  <a:pt x="199757" y="168771"/>
                  <a:pt x="212527" y="157163"/>
                </a:cubicBezTo>
                <a:lnTo>
                  <a:pt x="130373" y="1571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539581" y="4445000"/>
            <a:ext cx="111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250234" y="48514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 for backend resilience and coherence.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584134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C89F83"/>
          </a:solidFill>
          <a:ln/>
        </p:spPr>
      </p:sp>
      <p:sp>
        <p:nvSpPr>
          <p:cNvPr id="14" name="Shape 11"/>
          <p:cNvSpPr/>
          <p:nvPr/>
        </p:nvSpPr>
        <p:spPr>
          <a:xfrm>
            <a:off x="9863534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8921452" y="4038600"/>
            <a:ext cx="233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FUD Mitigation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46467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 systems that evolve to serve humanity with dignity.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414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Dual Crisis: Decoherence &amp; Dehumanization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355975" y="2006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142875"/>
                </a:lnTo>
                <a:cubicBezTo>
                  <a:pt x="0" y="174397"/>
                  <a:pt x="25628" y="200025"/>
                  <a:pt x="57150" y="200025"/>
                </a:cubicBezTo>
                <a:lnTo>
                  <a:pt x="342900" y="200025"/>
                </a:lnTo>
                <a:cubicBezTo>
                  <a:pt x="374422" y="200025"/>
                  <a:pt x="400050" y="174397"/>
                  <a:pt x="400050" y="142875"/>
                </a:cubicBezTo>
                <a:lnTo>
                  <a:pt x="400050" y="85725"/>
                </a:lnTo>
                <a:cubicBezTo>
                  <a:pt x="400050" y="54203"/>
                  <a:pt x="374422" y="28575"/>
                  <a:pt x="342900" y="28575"/>
                </a:cubicBezTo>
                <a:lnTo>
                  <a:pt x="57150" y="28575"/>
                </a:lnTo>
                <a:close/>
                <a:moveTo>
                  <a:pt x="250031" y="92869"/>
                </a:moveTo>
                <a:cubicBezTo>
                  <a:pt x="261859" y="92869"/>
                  <a:pt x="271463" y="102472"/>
                  <a:pt x="271463" y="114300"/>
                </a:cubicBezTo>
                <a:cubicBezTo>
                  <a:pt x="271463" y="126128"/>
                  <a:pt x="261859" y="135731"/>
                  <a:pt x="250031" y="135731"/>
                </a:cubicBezTo>
                <a:cubicBezTo>
                  <a:pt x="238203" y="135731"/>
                  <a:pt x="228600" y="126128"/>
                  <a:pt x="228600" y="114300"/>
                </a:cubicBezTo>
                <a:cubicBezTo>
                  <a:pt x="228600" y="102472"/>
                  <a:pt x="238203" y="92869"/>
                  <a:pt x="250031" y="92869"/>
                </a:cubicBezTo>
                <a:close/>
                <a:moveTo>
                  <a:pt x="300038" y="114300"/>
                </a:moveTo>
                <a:cubicBezTo>
                  <a:pt x="300038" y="102472"/>
                  <a:pt x="309641" y="92869"/>
                  <a:pt x="321469" y="92869"/>
                </a:cubicBezTo>
                <a:cubicBezTo>
                  <a:pt x="333297" y="92869"/>
                  <a:pt x="342900" y="102472"/>
                  <a:pt x="342900" y="114300"/>
                </a:cubicBezTo>
                <a:cubicBezTo>
                  <a:pt x="342900" y="126128"/>
                  <a:pt x="333297" y="135731"/>
                  <a:pt x="321469" y="135731"/>
                </a:cubicBezTo>
                <a:cubicBezTo>
                  <a:pt x="309641" y="135731"/>
                  <a:pt x="300038" y="126128"/>
                  <a:pt x="300038" y="114300"/>
                </a:cubicBezTo>
                <a:close/>
                <a:moveTo>
                  <a:pt x="57150" y="257175"/>
                </a:moveTo>
                <a:cubicBezTo>
                  <a:pt x="25628" y="257175"/>
                  <a:pt x="0" y="282803"/>
                  <a:pt x="0" y="31432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342900" y="428625"/>
                </a:lnTo>
                <a:cubicBezTo>
                  <a:pt x="374422" y="428625"/>
                  <a:pt x="400050" y="402997"/>
                  <a:pt x="400050" y="371475"/>
                </a:cubicBezTo>
                <a:lnTo>
                  <a:pt x="400050" y="314325"/>
                </a:lnTo>
                <a:cubicBezTo>
                  <a:pt x="400050" y="282803"/>
                  <a:pt x="374422" y="257175"/>
                  <a:pt x="342900" y="257175"/>
                </a:cubicBezTo>
                <a:lnTo>
                  <a:pt x="57150" y="257175"/>
                </a:lnTo>
                <a:close/>
                <a:moveTo>
                  <a:pt x="250031" y="321469"/>
                </a:moveTo>
                <a:cubicBezTo>
                  <a:pt x="261859" y="321469"/>
                  <a:pt x="271463" y="331072"/>
                  <a:pt x="271463" y="342900"/>
                </a:cubicBezTo>
                <a:cubicBezTo>
                  <a:pt x="271463" y="354728"/>
                  <a:pt x="261859" y="364331"/>
                  <a:pt x="250031" y="364331"/>
                </a:cubicBezTo>
                <a:cubicBezTo>
                  <a:pt x="238203" y="364331"/>
                  <a:pt x="228600" y="354728"/>
                  <a:pt x="228600" y="342900"/>
                </a:cubicBezTo>
                <a:cubicBezTo>
                  <a:pt x="228600" y="331072"/>
                  <a:pt x="238203" y="321469"/>
                  <a:pt x="250031" y="321469"/>
                </a:cubicBezTo>
                <a:close/>
                <a:moveTo>
                  <a:pt x="300038" y="342900"/>
                </a:moveTo>
                <a:cubicBezTo>
                  <a:pt x="300038" y="331072"/>
                  <a:pt x="309641" y="321469"/>
                  <a:pt x="321469" y="321469"/>
                </a:cubicBezTo>
                <a:cubicBezTo>
                  <a:pt x="333297" y="321469"/>
                  <a:pt x="342900" y="331072"/>
                  <a:pt x="342900" y="342900"/>
                </a:cubicBezTo>
                <a:cubicBezTo>
                  <a:pt x="342900" y="354728"/>
                  <a:pt x="333297" y="364331"/>
                  <a:pt x="321469" y="364331"/>
                </a:cubicBezTo>
                <a:cubicBezTo>
                  <a:pt x="309641" y="364331"/>
                  <a:pt x="300038" y="354728"/>
                  <a:pt x="300038" y="34290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5" name="Text 2"/>
          <p:cNvSpPr/>
          <p:nvPr/>
        </p:nvSpPr>
        <p:spPr>
          <a:xfrm>
            <a:off x="116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Failure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2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Computational systems decay exponentially, reaching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42% coherence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after 10k operations before inevitable failure.</a:t>
            </a:r>
            <a:endParaRPr lang="en-US" sz="1600" dirty="0"/>
          </a:p>
        </p:txBody>
      </p:sp>
      <p:pic>
        <p:nvPicPr>
          <p:cNvPr id="7" name="Image 1" descr="https://kimi-web-img.moonshot.cn/img/oss.linstitute.net/0437910f2c3181e54afdf6eacb4450dcef553898.png">    </p:cNvPr>
          <p:cNvPicPr>
            <a:picLocks noChangeAspect="1"/>
          </p:cNvPicPr>
          <p:nvPr/>
        </p:nvPicPr>
        <p:blipFill>
          <a:blip r:embed="rId2"/>
          <a:srcRect l="0" r="0" t="30600" b="30600"/>
          <a:stretch/>
        </p:blipFill>
        <p:spPr>
          <a:xfrm>
            <a:off x="142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8" name="Shape 4"/>
          <p:cNvSpPr/>
          <p:nvPr/>
        </p:nvSpPr>
        <p:spPr>
          <a:xfrm>
            <a:off x="8378825" y="2006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6612" y="-22235"/>
                </a:moveTo>
                <a:cubicBezTo>
                  <a:pt x="28218" y="-30629"/>
                  <a:pt x="14645" y="-30629"/>
                  <a:pt x="6340" y="-22235"/>
                </a:cubicBezTo>
                <a:cubicBezTo>
                  <a:pt x="-1965" y="-13841"/>
                  <a:pt x="-2054" y="-268"/>
                  <a:pt x="6251" y="8126"/>
                </a:cubicBezTo>
                <a:lnTo>
                  <a:pt x="477738" y="479614"/>
                </a:lnTo>
                <a:cubicBezTo>
                  <a:pt x="486132" y="488007"/>
                  <a:pt x="499705" y="488007"/>
                  <a:pt x="508010" y="479614"/>
                </a:cubicBezTo>
                <a:cubicBezTo>
                  <a:pt x="516315" y="471220"/>
                  <a:pt x="516404" y="457646"/>
                  <a:pt x="508010" y="449342"/>
                </a:cubicBezTo>
                <a:lnTo>
                  <a:pt x="278160" y="219402"/>
                </a:lnTo>
                <a:cubicBezTo>
                  <a:pt x="327273" y="209669"/>
                  <a:pt x="364331" y="166271"/>
                  <a:pt x="364331" y="114300"/>
                </a:cubicBezTo>
                <a:cubicBezTo>
                  <a:pt x="364331" y="55096"/>
                  <a:pt x="316379" y="7144"/>
                  <a:pt x="257175" y="7144"/>
                </a:cubicBezTo>
                <a:cubicBezTo>
                  <a:pt x="205204" y="7144"/>
                  <a:pt x="161806" y="44202"/>
                  <a:pt x="152073" y="93315"/>
                </a:cubicBezTo>
                <a:lnTo>
                  <a:pt x="36612" y="-22235"/>
                </a:lnTo>
                <a:close/>
                <a:moveTo>
                  <a:pt x="210383" y="272713"/>
                </a:moveTo>
                <a:cubicBezTo>
                  <a:pt x="132070" y="282714"/>
                  <a:pt x="71438" y="349597"/>
                  <a:pt x="71438" y="430679"/>
                </a:cubicBezTo>
                <a:cubicBezTo>
                  <a:pt x="71438" y="445324"/>
                  <a:pt x="83314" y="457200"/>
                  <a:pt x="97959" y="457200"/>
                </a:cubicBezTo>
                <a:lnTo>
                  <a:pt x="394871" y="457200"/>
                </a:lnTo>
                <a:lnTo>
                  <a:pt x="210383" y="272713"/>
                </a:ln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9" name="Text 5"/>
          <p:cNvSpPr/>
          <p:nvPr/>
        </p:nvSpPr>
        <p:spPr>
          <a:xfrm>
            <a:off x="624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Failure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50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dignity erosion through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dark patterns, inaccessibility, and FUD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 Interfaces manipulate rather than serve.</a:t>
            </a:r>
            <a:endParaRPr lang="en-US" sz="1600" dirty="0"/>
          </a:p>
        </p:txBody>
      </p:sp>
      <p:pic>
        <p:nvPicPr>
          <p:cNvPr id="11" name="Image 2" descr="https://kimi-web-img.moonshot.cn/img/digitalsynopsis.com/7fd69a92e361ace6d8f0b6ff1ddb34ff32542924.jpg">    </p:cNvPr>
          <p:cNvPicPr>
            <a:picLocks noChangeAspect="1"/>
          </p:cNvPicPr>
          <p:nvPr/>
        </p:nvPicPr>
        <p:blipFill>
          <a:blip r:embed="rId3"/>
          <a:srcRect l="0" r="0" t="27679" b="27679"/>
          <a:stretch/>
        </p:blipFill>
        <p:spPr>
          <a:xfrm>
            <a:off x="650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12" name="Text 7"/>
          <p:cNvSpPr/>
          <p:nvPr/>
        </p:nvSpPr>
        <p:spPr>
          <a:xfrm>
            <a:off x="254000" y="54610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Impact: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highlight>
                  <a:srgbClr val="C89F83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Exclusion, frustration, and mistrust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all users.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00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Solution: A Revolution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606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need systems that evolve to maintain coherence and interfaces that preserve human dignity by default. This is computing that adapts to serve humanity.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7573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9EAE9A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3165773" y="347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2133699" y="4089400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 Framework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60773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components with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machine-verifiable human rights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ensuring dignity by design.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934373" y="4013200"/>
            <a:ext cx="82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460827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8A9B9C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8511877" y="3479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700268" y="4089400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 Backend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64027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backend resilience, maintaining 95.4% coherence indefinitely.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235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Primary Research Questions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763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HDIS resolve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JS/UI/UX error cascades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across frontend-backend-infrastructure layers?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992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7215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OBIX constitutional components enforce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accessibility and dignity constraints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automatically?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PhD Roadmap: OBIX+HDIS</dc:title>
  <dc:subject>PhD Roadmap: OBIX+HDIS</dc:subject>
  <dc:creator>Kimi</dc:creator>
  <cp:lastModifiedBy>Kimi</cp:lastModifiedBy>
  <cp:revision>1</cp:revision>
  <dcterms:created xsi:type="dcterms:W3CDTF">2025-10-04T16:04:55Z</dcterms:created>
  <dcterms:modified xsi:type="dcterms:W3CDTF">2025-10-04T16:04:55Z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{"Label":"PhD Roadmap: OBIX+HDIS","ContentProducer":"001191110108MACG2KBH8F10000","ProduceID":"d3gk9007aa366q26avl0","ReservedCode1":"","ContentPropagator":"001191110108MACG2KBH8F20000","PropagateID":"d3gk9007aa366q26avl0","ReservedCode2":""}</vt:lpwstr>
  </property>
</Properties>
</file>